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6" r:id="rId4"/>
    <p:sldId id="258" r:id="rId5"/>
    <p:sldId id="268" r:id="rId6"/>
    <p:sldId id="259" r:id="rId7"/>
    <p:sldId id="270" r:id="rId8"/>
    <p:sldId id="260" r:id="rId9"/>
    <p:sldId id="261" r:id="rId10"/>
    <p:sldId id="262" r:id="rId11"/>
    <p:sldId id="263" r:id="rId12"/>
    <p:sldId id="264" r:id="rId13"/>
    <p:sldId id="265" r:id="rId14"/>
    <p:sldId id="269" r:id="rId15"/>
  </p:sldIdLst>
  <p:sldSz cx="12192000" cy="6858000"/>
  <p:notesSz cx="6858000" cy="9144000"/>
  <p:custDataLst>
    <p:tags r:id="rId16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2067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993268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88574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733F3047-1D62-434D-943E-871E6B3B589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 VIT">
            <a:extLst>
              <a:ext uri="{FF2B5EF4-FFF2-40B4-BE49-F238E27FC236}">
                <a16:creationId xmlns:a16="http://schemas.microsoft.com/office/drawing/2014/main" id="{9EA0029C-13CB-4D05-9198-383836CBDC8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3466" y="6036454"/>
            <a:ext cx="1089906" cy="58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690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3405601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351843" y="1893600"/>
            <a:ext cx="3452400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innehåll 3"/>
          <p:cNvSpPr>
            <a:spLocks noGrp="1"/>
          </p:cNvSpPr>
          <p:nvPr>
            <p:ph sz="half" idx="13"/>
          </p:nvPr>
        </p:nvSpPr>
        <p:spPr>
          <a:xfrm>
            <a:off x="8127687" y="1893600"/>
            <a:ext cx="3450828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datum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12F3F3F-D4CD-4C78-B476-8DD550FFE88E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9881B28E-276D-4364-9A0E-92F71ADEE067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1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två bildtext/kä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3421021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617565" y="5486400"/>
            <a:ext cx="5311635" cy="550863"/>
          </a:xfrm>
        </p:spPr>
        <p:txBody>
          <a:bodyPr anchor="b"/>
          <a:lstStyle>
            <a:lvl1pPr marL="0" indent="0" algn="r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Bildtext/källa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7A0106-448D-4074-8D09-F6351A6A1C03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0AC00C87-D9EA-4962-9BF0-9C8D732AE39F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0126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4129200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DA5FC-2B4E-4F40-B466-24D3BD765199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D546ECEC-AA6D-44B2-8E8E-845FAD8BC6FC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7644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gr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BD43-795F-4C50-AF45-3CB157E8B4A8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A9B16575-7E14-47E5-86FE-8E188E0DF3A9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 descr="RK Logga VIT">
            <a:extLst>
              <a:ext uri="{FF2B5EF4-FFF2-40B4-BE49-F238E27FC236}">
                <a16:creationId xmlns:a16="http://schemas.microsoft.com/office/drawing/2014/main" id="{5EC2F64A-1DFC-40D2-8787-4AA440FA19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3175" y="6036454"/>
            <a:ext cx="1089906" cy="58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5163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AB80-E3F7-43B6-99B8-2CCF2C5AB7C1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F8741FFE-D11B-4F15-A95C-11A3138DB808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0380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>
            <a:lvl1pPr marL="468000" indent="-468000">
              <a:buFont typeface="+mj-lt"/>
              <a:buAutoNum type="arabicPeriod"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482-D5BE-411A-B1B9-E63121B0B9A5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F47180FD-AB5E-42BB-A95D-644B0B889FA6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43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622800" y="1890000"/>
            <a:ext cx="8074800" cy="4129200"/>
          </a:xfrm>
        </p:spPr>
        <p:txBody>
          <a:bodyPr rIns="0"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235719-514E-4809-A146-B18FB1267448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EEF936C1-9029-40FD-84C8-8A294DB20EA1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4725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rgbClr val="2067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5AEC9-DCD9-42C2-AC7B-9AE0978E715F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8EAA1D90-5CF6-4F1D-B956-BD96497ACA62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" name="Bildobjekt 5" descr="RK Logga VIT">
            <a:extLst>
              <a:ext uri="{FF2B5EF4-FFF2-40B4-BE49-F238E27FC236}">
                <a16:creationId xmlns:a16="http://schemas.microsoft.com/office/drawing/2014/main" id="{2B3BACA9-FF94-4992-A4F3-3598D6F90A1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3466" y="6036454"/>
            <a:ext cx="1089906" cy="58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4242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5306401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6887" y="1908063"/>
            <a:ext cx="5351628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C056-EBF6-44F4-AA05-D318978CEEB2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14FB7E6C-AA99-4C59-8BBC-01FDFD8435F3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8792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499927"/>
            <a:ext cx="5306401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799" y="2426463"/>
            <a:ext cx="5306401" cy="3610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26887" y="1496145"/>
            <a:ext cx="5351628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26887" y="2426006"/>
            <a:ext cx="5351628" cy="36112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D6F9-8485-4043-A67C-56589D32B672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8D0935D3-FA5A-42BA-BB08-39E2C664B179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1750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0CFB-13F3-48C0-BA62-2701E0DEAD43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" name="Rektangel 2" descr="TagShape">
            <a:extLst>
              <a:ext uri="{FF2B5EF4-FFF2-40B4-BE49-F238E27FC236}">
                <a16:creationId xmlns:a16="http://schemas.microsoft.com/office/drawing/2014/main" id="{190887E6-FB4D-482B-B52D-A3660D26E4A3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717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28A3D-0DB0-43F7-B56E-F59C207974A1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892E98EE-51C1-4BB7-B8B5-53FA5717D654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0111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4804" cy="102974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890713"/>
            <a:ext cx="10955715" cy="412908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76240" y="297899"/>
            <a:ext cx="977891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6C37EBDB-E3D6-441D-8D74-0BD88E948927}" type="datetime1">
              <a:rPr lang="sv-SE" smtClean="0"/>
              <a:t>2022-06-09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073600" y="6304768"/>
            <a:ext cx="90000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b="1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Bostadsrättsregisterutredningen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082155" y="6304768"/>
            <a:ext cx="4824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baseline="0">
                <a:solidFill>
                  <a:schemeClr val="tx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C91B149B-BBC4-42DE-BF6A-C60D101DB5CE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">
            <a:extLst>
              <a:ext uri="{FF2B5EF4-FFF2-40B4-BE49-F238E27FC236}">
                <a16:creationId xmlns:a16="http://schemas.microsoft.com/office/drawing/2014/main" id="{9C32E1FC-248D-42B3-9A84-6685C232829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3467" y="6032087"/>
            <a:ext cx="1091693" cy="60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002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 baseline="0">
          <a:solidFill>
            <a:srgbClr val="206779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17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803">
          <p15:clr>
            <a:srgbClr val="F26B43"/>
          </p15:clr>
        </p15:guide>
        <p15:guide id="4" orient="horz" pos="1191">
          <p15:clr>
            <a:srgbClr val="F26B43"/>
          </p15:clr>
        </p15:guide>
        <p15:guide id="5" pos="330">
          <p15:clr>
            <a:srgbClr val="F26B43"/>
          </p15:clr>
        </p15:guide>
        <p15:guide id="6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264F82-F15F-4E4E-AEDE-C95586DA99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Ett register för alla bostadsrätter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D26BF03-1687-4BB9-BB2B-EDC30E7281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Bengt Kjellson, särskild utredare</a:t>
            </a:r>
          </a:p>
          <a:p>
            <a:r>
              <a:rPr lang="sv-SE" dirty="0"/>
              <a:t>Linda Holmström, utredningssekreterare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AD3EE14-EB51-42AD-AA4F-CF1A6C425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4148412-DB00-45EF-9F8E-63ECE64D4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B289F570-E8C4-476D-AFE3-F2D47B9C06C0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0151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Informationen ska användas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Bidra till en bättre fungerande bostadsmarknad</a:t>
            </a:r>
          </a:p>
          <a:p>
            <a:r>
              <a:rPr lang="sv-SE" dirty="0"/>
              <a:t>Vissa begränsningar eftersom behandling av personuppgifter sker</a:t>
            </a:r>
          </a:p>
          <a:p>
            <a:r>
              <a:rPr lang="sv-SE" dirty="0"/>
              <a:t>Handlar om ändamål, direktåtkomst och hur sökningar kan göras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1503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Ajourhållning – digitalt det normala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00" y="1509204"/>
            <a:ext cx="10955714" cy="4510591"/>
          </a:xfrm>
        </p:spPr>
        <p:txBody>
          <a:bodyPr/>
          <a:lstStyle/>
          <a:p>
            <a:r>
              <a:rPr lang="sv-SE" dirty="0"/>
              <a:t>Bostadsrättsföreningen ansvarar för att nya bostadsrätter läggs in vid upplåtelse</a:t>
            </a:r>
          </a:p>
          <a:p>
            <a:r>
              <a:rPr lang="sv-SE" dirty="0"/>
              <a:t>Tillträdande bostadsrättshavare ansvarar för att innehavet registreras</a:t>
            </a:r>
          </a:p>
          <a:p>
            <a:r>
              <a:rPr lang="sv-SE" dirty="0"/>
              <a:t>I praktiken fastighetsmäklare, förvaltare och kanske banker</a:t>
            </a:r>
          </a:p>
          <a:p>
            <a:r>
              <a:rPr lang="sv-SE" dirty="0"/>
              <a:t>Banker registrerar panter själva</a:t>
            </a:r>
          </a:p>
          <a:p>
            <a:r>
              <a:rPr lang="sv-SE" dirty="0"/>
              <a:t>Anteckningar från Kronofogden, domstol och föreningen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11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7574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Uppläggning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Lantmäteriet ansvarar</a:t>
            </a:r>
          </a:p>
          <a:p>
            <a:r>
              <a:rPr lang="sv-SE" dirty="0"/>
              <a:t>Görs under 12 månader från 1 juli 2024</a:t>
            </a:r>
          </a:p>
          <a:p>
            <a:r>
              <a:rPr lang="sv-SE" dirty="0"/>
              <a:t>Panthavare kontrollerar under 6 månader</a:t>
            </a:r>
          </a:p>
          <a:p>
            <a:r>
              <a:rPr lang="sv-SE" dirty="0"/>
              <a:t>Allt klart 31 december 2025</a:t>
            </a:r>
          </a:p>
          <a:p>
            <a:r>
              <a:rPr lang="sv-SE" dirty="0"/>
              <a:t>Stor del av informationen maskinellt från föreningar och förvaltare</a:t>
            </a:r>
          </a:p>
          <a:p>
            <a:r>
              <a:rPr lang="sv-SE" dirty="0"/>
              <a:t>Förutsätter nära dialog mellan Lantmäteriet och inblandade aktörer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12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8917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Finansiering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Finansiering med avgifter för registrering och informationsanvändning</a:t>
            </a:r>
          </a:p>
          <a:p>
            <a:r>
              <a:rPr lang="sv-SE" dirty="0"/>
              <a:t>Den stora kostnadsposten är systemutveckling och registeruppläggning</a:t>
            </a:r>
          </a:p>
          <a:p>
            <a:r>
              <a:rPr lang="sv-SE" dirty="0"/>
              <a:t>Löpande kostnader inte stora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13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9035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14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5682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Uppdraget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Föreslå utformning av ett offentligt register för bostadsrätter i syfte att stärka bostadsmarknadens funktionssätt</a:t>
            </a:r>
          </a:p>
          <a:p>
            <a:r>
              <a:rPr lang="sv-SE" dirty="0"/>
              <a:t>Föreslå hur hanteringen av panträtter kan förbättras</a:t>
            </a:r>
          </a:p>
          <a:p>
            <a:r>
              <a:rPr lang="sv-SE" dirty="0"/>
              <a:t>Ta ställning till om hanteringen av överlåtelser bör förbättras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2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1718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Korta fakta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1 213 000 bostadsrätter</a:t>
            </a:r>
          </a:p>
          <a:p>
            <a:r>
              <a:rPr lang="sv-SE" dirty="0"/>
              <a:t>26 500 bostadsrättsföreningar</a:t>
            </a:r>
          </a:p>
          <a:p>
            <a:r>
              <a:rPr lang="sv-SE" dirty="0"/>
              <a:t>Beräknat marknadsvärde 3 458 miljarder kr </a:t>
            </a:r>
          </a:p>
          <a:p>
            <a:r>
              <a:rPr lang="sv-SE" dirty="0"/>
              <a:t>1 249 miljarder kr i bolån</a:t>
            </a:r>
          </a:p>
          <a:p>
            <a:r>
              <a:rPr lang="sv-SE" dirty="0"/>
              <a:t>70 procent är pantsatta</a:t>
            </a:r>
          </a:p>
          <a:p>
            <a:r>
              <a:rPr lang="sv-SE" dirty="0"/>
              <a:t>2020 bytte 112 000 + 14 000 innehavare</a:t>
            </a:r>
          </a:p>
          <a:p>
            <a:r>
              <a:rPr lang="sv-SE" dirty="0"/>
              <a:t>252 bostadsföreningar och 7 (?) bostadsaktiebolag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3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229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Problem och brister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Panthanteringen inkl. dolda panträtter och avnoteringar</a:t>
            </a:r>
          </a:p>
          <a:p>
            <a:r>
              <a:rPr lang="sv-SE" dirty="0"/>
              <a:t>Tillgången till information</a:t>
            </a:r>
          </a:p>
          <a:p>
            <a:r>
              <a:rPr lang="sv-SE" dirty="0"/>
              <a:t>Bostadsrättens identitet</a:t>
            </a:r>
          </a:p>
          <a:p>
            <a:r>
              <a:rPr lang="sv-SE" dirty="0"/>
              <a:t>Exekutiva åtgärder</a:t>
            </a:r>
          </a:p>
          <a:p>
            <a:r>
              <a:rPr lang="sv-SE" dirty="0"/>
              <a:t>Konsumentskydd</a:t>
            </a:r>
          </a:p>
          <a:p>
            <a:r>
              <a:rPr lang="sv-SE" dirty="0"/>
              <a:t>Olovliga andrahandsuthyrning</a:t>
            </a:r>
          </a:p>
          <a:p>
            <a:r>
              <a:rPr lang="sv-SE" dirty="0"/>
              <a:t>Brist på statistik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4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1848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Registret bidrar till brottsbekämpning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Penningtvätt</a:t>
            </a:r>
          </a:p>
          <a:p>
            <a:r>
              <a:rPr lang="sv-SE" dirty="0"/>
              <a:t>Bedrägerier i olika former</a:t>
            </a:r>
          </a:p>
          <a:p>
            <a:r>
              <a:rPr lang="sv-SE" dirty="0"/>
              <a:t>Välfärdsbrott</a:t>
            </a:r>
          </a:p>
          <a:p>
            <a:r>
              <a:rPr lang="sv-SE" dirty="0"/>
              <a:t>Kopplingar till organiserad brottslighet</a:t>
            </a:r>
          </a:p>
          <a:p>
            <a:r>
              <a:rPr lang="sv-SE" dirty="0"/>
              <a:t>Brist på information möjliggör, försvårar utredande och återtagande av brottsvinster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5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2963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Vårt förslag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Ett statligt register för alla bostadsrätter, både bostäder och lokaler</a:t>
            </a:r>
          </a:p>
          <a:p>
            <a:r>
              <a:rPr lang="sv-SE" dirty="0"/>
              <a:t>Lantmäteriet ska ansvara</a:t>
            </a:r>
          </a:p>
          <a:p>
            <a:r>
              <a:rPr lang="sv-SE" dirty="0"/>
              <a:t>Regleras i en bostadsrättsregisterlag och en bostadsrättsregisterförordning</a:t>
            </a:r>
          </a:p>
          <a:p>
            <a:r>
              <a:rPr lang="sv-SE" dirty="0"/>
              <a:t>Fristående register med kopplingar till andra register</a:t>
            </a:r>
          </a:p>
          <a:p>
            <a:r>
              <a:rPr lang="sv-SE" dirty="0"/>
              <a:t>Ikraftträdande 1 juli 2024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653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Registerinnehåll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Bostadsrättslägenheten</a:t>
            </a:r>
          </a:p>
          <a:p>
            <a:r>
              <a:rPr lang="sv-SE" dirty="0"/>
              <a:t>Bostadsrättsföreningen</a:t>
            </a:r>
          </a:p>
          <a:p>
            <a:r>
              <a:rPr lang="sv-SE" dirty="0"/>
              <a:t>Bostadsrättshavaren</a:t>
            </a:r>
          </a:p>
          <a:p>
            <a:r>
              <a:rPr lang="sv-SE" dirty="0"/>
              <a:t>Pantsättning</a:t>
            </a:r>
          </a:p>
          <a:p>
            <a:r>
              <a:rPr lang="sv-SE" dirty="0"/>
              <a:t>Anteckningar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7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6887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 säkrare panthantering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Registrering ersätter underrättelse till föreningen för att få sakrättsligt skydd</a:t>
            </a:r>
          </a:p>
          <a:p>
            <a:r>
              <a:rPr lang="sv-SE" dirty="0"/>
              <a:t>Pantsättning ska vara skriftlig och avse hela bostadsrätten</a:t>
            </a:r>
          </a:p>
          <a:p>
            <a:r>
              <a:rPr lang="sv-SE" dirty="0"/>
              <a:t>Bankerna kan registrera och </a:t>
            </a:r>
            <a:r>
              <a:rPr lang="sv-SE" dirty="0" err="1"/>
              <a:t>avnotera</a:t>
            </a:r>
            <a:r>
              <a:rPr lang="sv-SE" dirty="0"/>
              <a:t> själva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8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8667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Enklare för föreningarna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Behöver inte ta emot underrättelser om pantsättning</a:t>
            </a:r>
          </a:p>
          <a:p>
            <a:r>
              <a:rPr lang="sv-SE" dirty="0"/>
              <a:t>Inga anteckningar om pantsättning i lägenhetsförteckningen</a:t>
            </a:r>
          </a:p>
          <a:p>
            <a:r>
              <a:rPr lang="sv-SE" dirty="0"/>
              <a:t>Ingen oro för dolda panträtter</a:t>
            </a:r>
          </a:p>
          <a:p>
            <a:r>
              <a:rPr lang="sv-SE" dirty="0"/>
              <a:t>Får inte längre ta ut någon pantsättningsavgift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Bostadsrättsregisterutredningen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9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3E001C3F-E854-4E63-B81F-6609596F3C55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97475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MENUOP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" val="RK Logga"/>
  <p:tag name="RK LOGGAHEIGHT" val="47,650707244873"/>
  <p:tag name="RK LOGGAWIDTH" val="85,8192901611328"/>
  <p:tag name="RK LOGGALEFT" val="49,0918884277344"/>
  <p:tag name="RK LOGGATOP" val="474,967468261719"/>
  <p:tag name="RK LOGGACROPLEFT" val="0"/>
  <p:tag name="RK LOGGACROPRIGHT" val="0"/>
  <p:tag name="RK LOGGACROPTOP" val="0"/>
  <p:tag name="RK LOGGACROPBOTTOM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46,210391998291"/>
  <p:tag name="RK LOGGA VITWIDTH" val="85,6992950439453"/>
  <p:tag name="RK LOGGA VITLEFT" val="49,0918121337891"/>
  <p:tag name="RK LOGGA VITTOP" val="475,311340332031"/>
  <p:tag name="RK LOGGA VITCROPLEFT" val="0"/>
  <p:tag name="RK LOGGA VITCROPRIGHT" val="0"/>
  <p:tag name="RK LOGGA VITCROPTOP" val="0"/>
  <p:tag name="RK LOGGA VITCROPBOTTOM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46,210391998291"/>
  <p:tag name="RK LOGGA VITWIDTH" val="85,6992950439453"/>
  <p:tag name="RK LOGGA VITLEFT" val="49,0918121337891"/>
  <p:tag name="RK LOGGA VITTOP" val="475,311340332031"/>
  <p:tag name="RK LOGGA VITCROPLEFT" val="0"/>
  <p:tag name="RK LOGGA VITCROPRIGHT" val="0"/>
  <p:tag name="RK LOGGA VITCROPTOP" val="0"/>
  <p:tag name="RK LOGGA VITCROPBOTTOM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46,210391998291"/>
  <p:tag name="RK LOGGA VITWIDTH" val="85,6992950439453"/>
  <p:tag name="RK LOGGA VITLEFT" val="49,0688972473145"/>
  <p:tag name="RK LOGGA VITTOP" val="475,311340332031"/>
  <p:tag name="RK LOGGA VITCROPLEFT" val="0"/>
  <p:tag name="RK LOGGA VITCROPRIGHT" val="0"/>
  <p:tag name="RK LOGGA VITCROPTOP" val="0"/>
  <p:tag name="RK LOGGA VITCROPBOTTOM" val="0"/>
</p:tagLst>
</file>

<file path=ppt/theme/theme1.xml><?xml version="1.0" encoding="utf-8"?>
<a:theme xmlns:a="http://schemas.openxmlformats.org/drawingml/2006/main" name="KOM PPT">
  <a:themeElements>
    <a:clrScheme name="RK">
      <a:dk1>
        <a:sysClr val="windowText" lastClr="000000"/>
      </a:dk1>
      <a:lt1>
        <a:sysClr val="window" lastClr="FFFFFF"/>
      </a:lt1>
      <a:dk2>
        <a:srgbClr val="716B5F"/>
      </a:dk2>
      <a:lt2>
        <a:srgbClr val="DFDDD9"/>
      </a:lt2>
      <a:accent1>
        <a:srgbClr val="1A3050"/>
      </a:accent1>
      <a:accent2>
        <a:srgbClr val="DFDDD9"/>
      </a:accent2>
      <a:accent3>
        <a:srgbClr val="467199"/>
      </a:accent3>
      <a:accent4>
        <a:srgbClr val="A0B6C9"/>
      </a:accent4>
      <a:accent5>
        <a:srgbClr val="716B5F"/>
      </a:accent5>
      <a:accent6>
        <a:srgbClr val="E0E7EE"/>
      </a:accent6>
      <a:hlink>
        <a:srgbClr val="0563C1"/>
      </a:hlink>
      <a:folHlink>
        <a:srgbClr val="954F72"/>
      </a:folHlink>
    </a:clrScheme>
    <a:fontScheme name="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M PPT" id="{191E2FB6-7C4E-4428-BE0C-BAEE19602839}" vid="{CC7C939F-ADD7-4747-8843-B889B8B0910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KOM PPT</Template>
  <TotalTime>0</TotalTime>
  <Words>379</Words>
  <Application>Microsoft Office PowerPoint</Application>
  <PresentationFormat>Bredbild</PresentationFormat>
  <Paragraphs>99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6" baseType="lpstr">
      <vt:lpstr>Arial</vt:lpstr>
      <vt:lpstr>KOM PPT</vt:lpstr>
      <vt:lpstr>Ett register för alla bostadsrätter</vt:lpstr>
      <vt:lpstr>Uppdraget</vt:lpstr>
      <vt:lpstr>Korta fakta</vt:lpstr>
      <vt:lpstr>Problem och brister</vt:lpstr>
      <vt:lpstr>Registret bidrar till brottsbekämpning</vt:lpstr>
      <vt:lpstr>Vårt förslag</vt:lpstr>
      <vt:lpstr>Registerinnehåll</vt:lpstr>
      <vt:lpstr>En säkrare panthantering</vt:lpstr>
      <vt:lpstr>Enklare för föreningarna</vt:lpstr>
      <vt:lpstr>Informationen ska användas</vt:lpstr>
      <vt:lpstr>Ajourhållning – digitalt det normala</vt:lpstr>
      <vt:lpstr>Uppläggning</vt:lpstr>
      <vt:lpstr>Finansiering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Ett register för alla bostadsrätter</dc:title>
  <dc:creator>Bengt Kjellson</dc:creator>
  <cp:lastModifiedBy>Bengt Kjellson</cp:lastModifiedBy>
  <cp:revision>12</cp:revision>
  <dcterms:created xsi:type="dcterms:W3CDTF">2022-06-07T09:08:20Z</dcterms:created>
  <dcterms:modified xsi:type="dcterms:W3CDTF">2022-06-09T15:18:28Z</dcterms:modified>
  <cp:version>2.0.0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RK</vt:lpwstr>
  </property>
  <property fmtid="{D5CDD505-2E9C-101B-9397-08002B2CF9AE}" pid="3" name="Language">
    <vt:lpwstr>1053</vt:lpwstr>
  </property>
</Properties>
</file>